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</p:sldMasterIdLst>
  <p:notesMasterIdLst>
    <p:notesMasterId r:id="rId7"/>
  </p:notesMasterIdLst>
  <p:handoutMasterIdLst>
    <p:handoutMasterId r:id="rId8"/>
  </p:handoutMasterIdLst>
  <p:sldIdLst>
    <p:sldId id="274" r:id="rId5"/>
    <p:sldId id="275" r:id="rId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  <p15:guide id="4" pos="3589" userDrawn="1">
          <p15:clr>
            <a:srgbClr val="A4A3A4"/>
          </p15:clr>
        </p15:guide>
        <p15:guide id="5" orient="horz" pos="2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B1464"/>
    <a:srgbClr val="9FBCF7"/>
    <a:srgbClr val="1655A0"/>
    <a:srgbClr val="867DE5"/>
    <a:srgbClr val="2739FF"/>
    <a:srgbClr val="0078D4"/>
    <a:srgbClr val="F8F8F8"/>
    <a:srgbClr val="E9E9EB"/>
    <a:srgbClr val="E1E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C95643-9B39-4E16-AD1D-5D2DBC8981CD}" v="5" dt="2025-08-12T18:53:02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35" autoAdjust="0"/>
    <p:restoredTop sz="94667" autoAdjust="0"/>
  </p:normalViewPr>
  <p:slideViewPr>
    <p:cSldViewPr snapToGrid="0" showGuides="1">
      <p:cViewPr varScale="1">
        <p:scale>
          <a:sx n="68" d="100"/>
          <a:sy n="68" d="100"/>
        </p:scale>
        <p:origin x="1776" y="31"/>
      </p:cViewPr>
      <p:guideLst>
        <p:guide pos="2160"/>
        <p:guide orient="horz" pos="2880"/>
        <p:guide pos="3589"/>
        <p:guide orient="horz"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219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3F10A-5BE5-4EE5-83A9-FC7FBAB5AC38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9D12F-E8AC-48C0-8B1F-BD566648D8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en-US" noProof="0" smtClean="0"/>
              <a:t>8/12/2025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36092-2EDF-47BF-99B1-B87430F95B70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8491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3D83-24ED-2D2F-D325-D2F20ED23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8869CE-FEDA-7F32-55A6-9656E8AFA9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CCCBED-64ED-0929-B79A-F50088D8E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E1B0C9-8682-EE51-9ADD-912527361A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36092-2EDF-47BF-99B1-B87430F95B70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8820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015" y="2359389"/>
            <a:ext cx="5310020" cy="2438401"/>
          </a:xfrm>
        </p:spPr>
        <p:txBody>
          <a:bodyPr anchor="b">
            <a:normAutofit/>
          </a:bodyPr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015" y="4797786"/>
            <a:ext cx="5310020" cy="1399823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10259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96" y="720113"/>
            <a:ext cx="5742008" cy="51124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6" y="6087007"/>
            <a:ext cx="5824871" cy="724629"/>
          </a:xfrm>
        </p:spPr>
        <p:txBody>
          <a:bodyPr anchor="b">
            <a:normAutofit/>
          </a:bodyPr>
          <a:lstStyle>
            <a:lvl1pPr algn="ctr"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663" y="926681"/>
            <a:ext cx="5464200" cy="4700895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6811637"/>
            <a:ext cx="5823992" cy="909963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797789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09" y="811249"/>
            <a:ext cx="5823992" cy="4712459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5726907"/>
            <a:ext cx="5823992" cy="2002435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9562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812800"/>
            <a:ext cx="5232798" cy="3990539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4813378"/>
            <a:ext cx="4923168" cy="710332"/>
          </a:xfrm>
        </p:spPr>
        <p:txBody>
          <a:bodyPr anchor="t">
            <a:normAutofit/>
          </a:bodyPr>
          <a:lstStyle>
            <a:lvl1pPr marL="0" indent="0" algn="r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5739137"/>
            <a:ext cx="5823992" cy="198599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0594" y="1165216"/>
            <a:ext cx="342900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71269" y="3910994"/>
            <a:ext cx="342900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73193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09" y="2835925"/>
            <a:ext cx="5823992" cy="33491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5" y="6200741"/>
            <a:ext cx="5823112" cy="1520859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6402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009" y="812800"/>
            <a:ext cx="5823992" cy="12939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009" y="2514600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009" y="3429000"/>
            <a:ext cx="1856804" cy="429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1275" y="2514600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498307" y="3429000"/>
            <a:ext cx="1856804" cy="429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1197" y="2514600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81197" y="3429000"/>
            <a:ext cx="1856804" cy="429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746763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29" y="2434727"/>
            <a:ext cx="1896785" cy="2444744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360" y="2434727"/>
            <a:ext cx="1896785" cy="2444744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86" y="2434727"/>
            <a:ext cx="1896785" cy="2444744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009" y="812800"/>
            <a:ext cx="5823992" cy="12939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4009" y="5205475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72683" y="2585224"/>
            <a:ext cx="1739457" cy="2137272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4009" y="5973826"/>
            <a:ext cx="1856804" cy="1747777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068" y="5205475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556980" y="2585459"/>
            <a:ext cx="1739457" cy="2144219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498307" y="5973825"/>
            <a:ext cx="1857565" cy="1747777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1267" y="5205475"/>
            <a:ext cx="1856804" cy="768349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542581" y="2579243"/>
            <a:ext cx="1739457" cy="2143059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81197" y="5973822"/>
            <a:ext cx="1856804" cy="1747780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12436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100369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52977" y="812801"/>
            <a:ext cx="1285024" cy="69088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010" y="812801"/>
            <a:ext cx="4453241" cy="69088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99123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BDA1E0F1-9EB1-81B9-B18A-EFB74DD25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" y="246606"/>
            <a:ext cx="6860997" cy="8916825"/>
            <a:chOff x="-1" y="246606"/>
            <a:chExt cx="6860997" cy="8916825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E12A7D7-5D5B-461C-D9D6-6EC3B6DF3CAA}"/>
                </a:ext>
              </a:extLst>
            </p:cNvPr>
            <p:cNvSpPr/>
            <p:nvPr userDrawn="1"/>
          </p:nvSpPr>
          <p:spPr>
            <a:xfrm>
              <a:off x="-1" y="3817066"/>
              <a:ext cx="4017111" cy="27059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D02A96-6E87-8200-0797-6B1889BB2B00}"/>
                </a:ext>
              </a:extLst>
            </p:cNvPr>
            <p:cNvSpPr/>
            <p:nvPr userDrawn="1"/>
          </p:nvSpPr>
          <p:spPr>
            <a:xfrm>
              <a:off x="0" y="6497026"/>
              <a:ext cx="4242216" cy="264697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D2F25EC-BCDA-5237-F66F-075C722B28F3}"/>
                </a:ext>
              </a:extLst>
            </p:cNvPr>
            <p:cNvSpPr/>
            <p:nvPr userDrawn="1"/>
          </p:nvSpPr>
          <p:spPr>
            <a:xfrm>
              <a:off x="242059" y="246606"/>
              <a:ext cx="6361213" cy="8620075"/>
            </a:xfrm>
            <a:prstGeom prst="rect">
              <a:avLst/>
            </a:prstGeom>
            <a:noFill/>
            <a:ln w="9525" cmpd="sng">
              <a:solidFill>
                <a:schemeClr val="bg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405BBA1-4547-7E7B-831A-AD3646803B5F}"/>
                </a:ext>
              </a:extLst>
            </p:cNvPr>
            <p:cNvSpPr/>
            <p:nvPr userDrawn="1"/>
          </p:nvSpPr>
          <p:spPr>
            <a:xfrm rot="10800000">
              <a:off x="3799320" y="4223374"/>
              <a:ext cx="3061676" cy="492970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D59945C-3690-B61E-2E73-76FBA140BC75}"/>
                </a:ext>
              </a:extLst>
            </p:cNvPr>
            <p:cNvSpPr/>
            <p:nvPr userDrawn="1"/>
          </p:nvSpPr>
          <p:spPr>
            <a:xfrm>
              <a:off x="-1" y="3814807"/>
              <a:ext cx="239495" cy="26822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EECB91E-C67D-CB61-9676-064964DA6F42}"/>
                </a:ext>
              </a:extLst>
            </p:cNvPr>
            <p:cNvSpPr/>
            <p:nvPr userDrawn="1"/>
          </p:nvSpPr>
          <p:spPr>
            <a:xfrm rot="5400000">
              <a:off x="2559107" y="7902772"/>
              <a:ext cx="277319" cy="220513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A99F5F8-915D-F942-92DC-2D955250192E}"/>
                </a:ext>
              </a:extLst>
            </p:cNvPr>
            <p:cNvCxnSpPr/>
            <p:nvPr userDrawn="1"/>
          </p:nvCxnSpPr>
          <p:spPr>
            <a:xfrm>
              <a:off x="239494" y="3742500"/>
              <a:ext cx="3777616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0015AAC-BD63-DE50-7C65-2E6A19572092}"/>
                </a:ext>
              </a:extLst>
            </p:cNvPr>
            <p:cNvSpPr/>
            <p:nvPr userDrawn="1"/>
          </p:nvSpPr>
          <p:spPr>
            <a:xfrm rot="10800000">
              <a:off x="3802838" y="4251018"/>
              <a:ext cx="3055162" cy="4912413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  <a:alpha val="35000"/>
                  </a:schemeClr>
                </a:gs>
                <a:gs pos="100000">
                  <a:schemeClr val="accent2">
                    <a:lumMod val="20000"/>
                    <a:lumOff val="80000"/>
                    <a:alpha val="43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43B577A-972C-6CD0-6CCC-0BC2B13F3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9494" y="7634488"/>
            <a:ext cx="318950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28">
            <a:extLst>
              <a:ext uri="{FF2B5EF4-FFF2-40B4-BE49-F238E27FC236}">
                <a16:creationId xmlns:a16="http://schemas.microsoft.com/office/drawing/2014/main" id="{CF5BE93F-A649-42C8-AEBD-2B75A390FA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354" y="2855591"/>
            <a:ext cx="3933482" cy="848902"/>
          </a:xfrm>
        </p:spPr>
        <p:txBody>
          <a:bodyPr lIns="45720" tIns="0" rIns="0" bIns="0">
            <a:noAutofit/>
          </a:bodyPr>
          <a:lstStyle>
            <a:lvl1pPr algn="l">
              <a:defRPr sz="7200" b="1" cap="all" spc="-3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ru-RU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B21ACF-7491-DC3A-1190-D697162F40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8353" y="479927"/>
            <a:ext cx="5866390" cy="221113"/>
          </a:xfrm>
        </p:spPr>
        <p:txBody>
          <a:bodyPr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1AC6248-5D4B-21C4-C649-8DF18D8CB3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8353" y="743713"/>
            <a:ext cx="5866389" cy="1368626"/>
          </a:xfrm>
        </p:spPr>
        <p:txBody>
          <a:bodyPr numCol="2" spcCol="365760">
            <a:noAutofit/>
          </a:bodyPr>
          <a:lstStyle>
            <a:lvl1pPr marL="0" indent="0">
              <a:lnSpc>
                <a:spcPct val="120000"/>
              </a:lnSpc>
              <a:buNone/>
              <a:defRPr sz="900" b="0" cap="none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E3986-992C-6CD7-1944-6E33BB066E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354" y="2462090"/>
            <a:ext cx="3932778" cy="393501"/>
          </a:xfrm>
        </p:spPr>
        <p:txBody>
          <a:bodyPr>
            <a:normAutofit/>
          </a:bodyPr>
          <a:lstStyle>
            <a:lvl1pPr marL="0" indent="0">
              <a:buNone/>
              <a:defRPr sz="2400" b="1" cap="all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71F4B94-F934-E5D5-81C9-1E4DD8BCBD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8353" y="4118945"/>
            <a:ext cx="3059755" cy="744593"/>
          </a:xfrm>
        </p:spPr>
        <p:txBody>
          <a:bodyPr>
            <a:normAutofit/>
          </a:bodyPr>
          <a:lstStyle>
            <a:lvl1pPr marL="0" indent="0">
              <a:buNone/>
              <a:defRPr sz="2400" b="1" cap="all" baseline="0">
                <a:solidFill>
                  <a:schemeClr val="accent2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6EF96BA-CB02-3A6C-D777-434E315AED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8353" y="4938103"/>
            <a:ext cx="3059756" cy="1420026"/>
          </a:xfrm>
        </p:spPr>
        <p:txBody>
          <a:bodyPr numCol="1" spcCol="0">
            <a:noAutofit/>
          </a:bodyPr>
          <a:lstStyle>
            <a:lvl1pPr marL="0" indent="0">
              <a:lnSpc>
                <a:spcPct val="120000"/>
              </a:lnSpc>
              <a:buNone/>
              <a:defRPr sz="900" b="0" cap="none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7" name="Text Placeholder 25">
            <a:extLst>
              <a:ext uri="{FF2B5EF4-FFF2-40B4-BE49-F238E27FC236}">
                <a16:creationId xmlns:a16="http://schemas.microsoft.com/office/drawing/2014/main" id="{489C961C-84B2-29BB-1813-C4FEE0D4131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40109" y="6802700"/>
            <a:ext cx="1013204" cy="477654"/>
          </a:xfrm>
        </p:spPr>
        <p:txBody>
          <a:bodyPr lIns="45720" tIns="45720" rIns="0" bIns="0" anchor="t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3600" b="1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4C9B1699-0849-DD97-D708-2F453A4CC2A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548385" y="6802701"/>
            <a:ext cx="1880616" cy="477654"/>
          </a:xfrm>
        </p:spPr>
        <p:txBody>
          <a:bodyPr lIns="45720" tIns="45720" rIns="0" bIns="0" numCol="1" spc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cap="none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630947D9-96DD-1602-140E-E21DB2DCA1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0109" y="7902965"/>
            <a:ext cx="1013204" cy="689843"/>
          </a:xfrm>
        </p:spPr>
        <p:txBody>
          <a:bodyPr lIns="45720" tIns="45720" rIns="0" bIns="0" anchor="t">
            <a:no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None/>
              <a:defRPr sz="3600" b="1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DE35DF4C-C84C-8044-B3DD-71BC86A9363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548385" y="7902966"/>
            <a:ext cx="1880616" cy="689843"/>
          </a:xfrm>
        </p:spPr>
        <p:txBody>
          <a:bodyPr lIns="45720" tIns="45720" rIns="0" bIns="0" numCol="1" spcCol="0" anchor="t">
            <a:noAutofit/>
          </a:bodyPr>
          <a:lstStyle>
            <a:lvl1pPr marL="0" indent="0">
              <a:buNone/>
              <a:defRPr sz="900" b="0" cap="none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C7D5F4B-E7E3-EF19-328D-252D7E1FB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720547">
            <a:off x="4459031" y="2248604"/>
            <a:ext cx="1758473" cy="1750142"/>
            <a:chOff x="8187137" y="3882549"/>
            <a:chExt cx="1289259" cy="1283151"/>
          </a:xfrm>
        </p:grpSpPr>
        <p:sp>
          <p:nvSpPr>
            <p:cNvPr id="70" name="Oval 69" descr="decorative elemenets">
              <a:extLst>
                <a:ext uri="{FF2B5EF4-FFF2-40B4-BE49-F238E27FC236}">
                  <a16:creationId xmlns:a16="http://schemas.microsoft.com/office/drawing/2014/main" id="{C32D8DAF-AF41-7093-BCFE-CDC771A494E5}"/>
                </a:ext>
              </a:extLst>
            </p:cNvPr>
            <p:cNvSpPr/>
            <p:nvPr/>
          </p:nvSpPr>
          <p:spPr>
            <a:xfrm rot="5400000">
              <a:off x="8240728" y="3934634"/>
              <a:ext cx="1171466" cy="117146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endParaRPr>
            </a:p>
          </p:txBody>
        </p:sp>
        <p:sp>
          <p:nvSpPr>
            <p:cNvPr id="71" name="Text Placeholder 19">
              <a:extLst>
                <a:ext uri="{FF2B5EF4-FFF2-40B4-BE49-F238E27FC236}">
                  <a16:creationId xmlns:a16="http://schemas.microsoft.com/office/drawing/2014/main" id="{1EE29F0B-F485-EC27-CD47-2BAB7508228E}"/>
                </a:ext>
              </a:extLst>
            </p:cNvPr>
            <p:cNvSpPr txBox="1">
              <a:spLocks/>
            </p:cNvSpPr>
            <p:nvPr/>
          </p:nvSpPr>
          <p:spPr>
            <a:xfrm rot="5400000">
              <a:off x="8467256" y="4144112"/>
              <a:ext cx="748304" cy="754701"/>
            </a:xfrm>
            <a:prstGeom prst="ellipse">
              <a:avLst/>
            </a:prstGeom>
            <a:solidFill>
              <a:schemeClr val="accent2"/>
            </a:solidFill>
          </p:spPr>
          <p:txBody>
            <a:bodyPr lIns="0" tIns="0" rIns="0" bIns="0" anchor="ctr" anchorCtr="0">
              <a:noAutofit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800" rtl="0" eaLnBrk="1" fontAlgn="auto" latinLnBrk="0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endParaRPr>
            </a:p>
          </p:txBody>
        </p:sp>
        <p:sp>
          <p:nvSpPr>
            <p:cNvPr id="72" name="Graphic 330" descr="decorative elemenets">
              <a:extLst>
                <a:ext uri="{FF2B5EF4-FFF2-40B4-BE49-F238E27FC236}">
                  <a16:creationId xmlns:a16="http://schemas.microsoft.com/office/drawing/2014/main" id="{C3C7E9CD-F872-EB09-E299-1B2E056471DB}"/>
                </a:ext>
              </a:extLst>
            </p:cNvPr>
            <p:cNvSpPr/>
            <p:nvPr/>
          </p:nvSpPr>
          <p:spPr>
            <a:xfrm rot="5400000">
              <a:off x="8190191" y="3879495"/>
              <a:ext cx="1283151" cy="1289259"/>
            </a:xfrm>
            <a:custGeom>
              <a:avLst/>
              <a:gdLst>
                <a:gd name="connsiteX0" fmla="*/ 426406 w 857549"/>
                <a:gd name="connsiteY0" fmla="*/ 861632 h 861631"/>
                <a:gd name="connsiteX1" fmla="*/ 0 w 857549"/>
                <a:gd name="connsiteY1" fmla="*/ 493945 h 861631"/>
                <a:gd name="connsiteX2" fmla="*/ 82485 w 857549"/>
                <a:gd name="connsiteY2" fmla="*/ 481362 h 861631"/>
                <a:gd name="connsiteX3" fmla="*/ 478133 w 857549"/>
                <a:gd name="connsiteY3" fmla="*/ 774953 h 861631"/>
                <a:gd name="connsiteX4" fmla="*/ 768928 w 857549"/>
                <a:gd name="connsiteY4" fmla="*/ 379305 h 861631"/>
                <a:gd name="connsiteX5" fmla="*/ 631919 w 857549"/>
                <a:gd name="connsiteY5" fmla="*/ 151422 h 861631"/>
                <a:gd name="connsiteX6" fmla="*/ 374678 w 857549"/>
                <a:gd name="connsiteY6" fmla="*/ 87112 h 861631"/>
                <a:gd name="connsiteX7" fmla="*/ 362095 w 857549"/>
                <a:gd name="connsiteY7" fmla="*/ 4627 h 861631"/>
                <a:gd name="connsiteX8" fmla="*/ 682249 w 857549"/>
                <a:gd name="connsiteY8" fmla="*/ 84316 h 861631"/>
                <a:gd name="connsiteX9" fmla="*/ 852811 w 857549"/>
                <a:gd name="connsiteY9" fmla="*/ 368120 h 861631"/>
                <a:gd name="connsiteX10" fmla="*/ 490716 w 857549"/>
                <a:gd name="connsiteY10" fmla="*/ 857438 h 861631"/>
                <a:gd name="connsiteX11" fmla="*/ 426406 w 857549"/>
                <a:gd name="connsiteY11" fmla="*/ 861632 h 861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57549" h="861631">
                  <a:moveTo>
                    <a:pt x="426406" y="861632"/>
                  </a:moveTo>
                  <a:cubicBezTo>
                    <a:pt x="216698" y="861632"/>
                    <a:pt x="32155" y="707846"/>
                    <a:pt x="0" y="493945"/>
                  </a:cubicBezTo>
                  <a:lnTo>
                    <a:pt x="82485" y="481362"/>
                  </a:lnTo>
                  <a:cubicBezTo>
                    <a:pt x="111844" y="671497"/>
                    <a:pt x="287998" y="802914"/>
                    <a:pt x="478133" y="774953"/>
                  </a:cubicBezTo>
                  <a:cubicBezTo>
                    <a:pt x="666870" y="745594"/>
                    <a:pt x="796889" y="569439"/>
                    <a:pt x="768928" y="379305"/>
                  </a:cubicBezTo>
                  <a:cubicBezTo>
                    <a:pt x="754947" y="287033"/>
                    <a:pt x="706016" y="207344"/>
                    <a:pt x="631919" y="151422"/>
                  </a:cubicBezTo>
                  <a:cubicBezTo>
                    <a:pt x="557822" y="96898"/>
                    <a:pt x="465551" y="73132"/>
                    <a:pt x="374678" y="87112"/>
                  </a:cubicBezTo>
                  <a:lnTo>
                    <a:pt x="362095" y="4627"/>
                  </a:lnTo>
                  <a:cubicBezTo>
                    <a:pt x="476735" y="-12149"/>
                    <a:pt x="589977" y="17210"/>
                    <a:pt x="682249" y="84316"/>
                  </a:cubicBezTo>
                  <a:cubicBezTo>
                    <a:pt x="774520" y="151422"/>
                    <a:pt x="834636" y="253480"/>
                    <a:pt x="852811" y="368120"/>
                  </a:cubicBezTo>
                  <a:cubicBezTo>
                    <a:pt x="887762" y="602993"/>
                    <a:pt x="725588" y="822486"/>
                    <a:pt x="490716" y="857438"/>
                  </a:cubicBezTo>
                  <a:cubicBezTo>
                    <a:pt x="468347" y="860234"/>
                    <a:pt x="447376" y="861632"/>
                    <a:pt x="426406" y="86163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389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1BC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</p:grp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083EFF7F-FD0F-5EE9-05C3-133C7D4D9C5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957626" y="2827502"/>
            <a:ext cx="731520" cy="5486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AA0D210-9010-2212-5E24-961780308D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99840" y="4221596"/>
            <a:ext cx="3061678" cy="1048396"/>
          </a:xfrm>
          <a:solidFill>
            <a:schemeClr val="accent3"/>
          </a:solidFill>
        </p:spPr>
        <p:txBody>
          <a:bodyPr t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 cap="all" baseline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1E6B397-7D62-9BDE-4288-EBE1412E577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11168" y="5559551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B385AC3-C1A7-8123-B279-053FC760C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17496" y="5880273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EAEE5B20-E157-D4E2-0CB9-0F148BD77C3A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085365" y="5943567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987201C-8111-3FE9-C8A6-058665109A6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458035" y="5881496"/>
            <a:ext cx="733136" cy="398463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F7ACE20-969A-ED9A-3095-FF3D5FF275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50492" y="5559551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9AA533-67EF-C0A7-F180-F6B1AB10C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60724" y="5880273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51">
            <a:extLst>
              <a:ext uri="{FF2B5EF4-FFF2-40B4-BE49-F238E27FC236}">
                <a16:creationId xmlns:a16="http://schemas.microsoft.com/office/drawing/2014/main" id="{34F82E74-A859-2247-ECC6-2238BB95BE4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5528593" y="5949734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FDEB9577-D050-692B-56DD-C848D7AE53A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18781" y="5881496"/>
            <a:ext cx="717047" cy="313062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F7007D79-C189-97E5-0739-5AC5B1448C0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18781" y="6151547"/>
            <a:ext cx="717047" cy="177238"/>
          </a:xfrm>
        </p:spPr>
        <p:txBody>
          <a:bodyPr lIns="45720" tIns="0" rIns="0" bIns="0" anchor="t">
            <a:noAutofit/>
          </a:bodyPr>
          <a:lstStyle>
            <a:lvl1pPr marL="0" indent="0" algn="ctr">
              <a:buNone/>
              <a:defRPr sz="9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45AA8CE3-3C48-B5D6-97CC-9CD521E5DA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11168" y="6756413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EA93403-16A3-D9B3-2146-50560770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17496" y="7073972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Picture Placeholder 51">
            <a:extLst>
              <a:ext uri="{FF2B5EF4-FFF2-40B4-BE49-F238E27FC236}">
                <a16:creationId xmlns:a16="http://schemas.microsoft.com/office/drawing/2014/main" id="{6B59AE77-9F38-6295-5AEB-09BEC132A77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4085365" y="7139034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B702EF13-9C70-477B-8CA9-C0B100429AF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58035" y="7043492"/>
            <a:ext cx="733136" cy="313062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6E6BA976-70E9-B06F-BA68-1317FBE7F6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58035" y="7313543"/>
            <a:ext cx="733136" cy="177238"/>
          </a:xfrm>
        </p:spPr>
        <p:txBody>
          <a:bodyPr lIns="45720" tIns="0" rIns="0" bIns="0" anchor="t">
            <a:noAutofit/>
          </a:bodyPr>
          <a:lstStyle>
            <a:lvl1pPr marL="0" indent="0" algn="ctr">
              <a:buNone/>
              <a:defRPr sz="9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AD5915F6-022C-4CBF-063C-BC1ADFB0E4C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50492" y="6756413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8EA34ED-68ED-43A6-DAF5-93377655C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60724" y="7073972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51">
            <a:extLst>
              <a:ext uri="{FF2B5EF4-FFF2-40B4-BE49-F238E27FC236}">
                <a16:creationId xmlns:a16="http://schemas.microsoft.com/office/drawing/2014/main" id="{1E12200D-54C5-7255-D343-F977F25B0C7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5528593" y="7145201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B59D02E2-3CCF-4040-2C4E-CC612B5B2E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18781" y="7043492"/>
            <a:ext cx="717047" cy="313062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6C068318-D1AF-C1A5-3557-902817CEF26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8781" y="7313543"/>
            <a:ext cx="717047" cy="177238"/>
          </a:xfrm>
        </p:spPr>
        <p:txBody>
          <a:bodyPr lIns="45720" tIns="0" rIns="0" bIns="0" anchor="t">
            <a:noAutofit/>
          </a:bodyPr>
          <a:lstStyle>
            <a:lvl1pPr marL="0" indent="0" algn="ctr">
              <a:buNone/>
              <a:defRPr sz="9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0D7577CD-0CDF-3EE0-B818-59D5EC3159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11168" y="7873118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2D04C69-6751-F468-E18E-571078264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17496" y="8187514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Picture Placeholder 51">
            <a:extLst>
              <a:ext uri="{FF2B5EF4-FFF2-40B4-BE49-F238E27FC236}">
                <a16:creationId xmlns:a16="http://schemas.microsoft.com/office/drawing/2014/main" id="{260BB263-A9A6-B0EB-5FBB-A1DA512A7E1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085365" y="8254175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5171617D-B0B1-596F-CC87-EBE99F8403D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458035" y="8191241"/>
            <a:ext cx="733136" cy="398463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98D65B7-64C8-9B19-F44E-D1151C4D15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50492" y="7873118"/>
            <a:ext cx="1188720" cy="207379"/>
          </a:xfrm>
          <a:solidFill>
            <a:schemeClr val="tx1">
              <a:lumMod val="20000"/>
              <a:lumOff val="80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 cap="all" baseline="0">
                <a:solidFill>
                  <a:schemeClr val="accent3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25A403-111D-E17D-A323-D0150F242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60724" y="8187514"/>
            <a:ext cx="410058" cy="4084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51">
            <a:extLst>
              <a:ext uri="{FF2B5EF4-FFF2-40B4-BE49-F238E27FC236}">
                <a16:creationId xmlns:a16="http://schemas.microsoft.com/office/drawing/2014/main" id="{3B8CCAEF-BED7-FDF5-B20D-668D79D3C0E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5528593" y="8260342"/>
            <a:ext cx="274320" cy="274320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B4CBA492-7A7F-D1EC-8A84-37E9C7108F1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918781" y="8191241"/>
            <a:ext cx="717047" cy="313062"/>
          </a:xfrm>
        </p:spPr>
        <p:txBody>
          <a:bodyPr lIns="45720" rIns="0" anchor="ctr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36" name="Text Placeholder 25">
            <a:extLst>
              <a:ext uri="{FF2B5EF4-FFF2-40B4-BE49-F238E27FC236}">
                <a16:creationId xmlns:a16="http://schemas.microsoft.com/office/drawing/2014/main" id="{1BAE3F82-04CD-860F-6BF8-DE0306F6826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918781" y="8461292"/>
            <a:ext cx="717047" cy="177238"/>
          </a:xfrm>
        </p:spPr>
        <p:txBody>
          <a:bodyPr lIns="45720" tIns="0" rIns="0" bIns="0" anchor="t">
            <a:noAutofit/>
          </a:bodyPr>
          <a:lstStyle>
            <a:lvl1pPr marL="0" indent="0" algn="ctr">
              <a:buNone/>
              <a:defRPr sz="900" cap="all" baseline="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A55CDCB-D9BB-A9A9-AA29-644EBC2F1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80264" y="4218096"/>
            <a:ext cx="317773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56298A0-775E-01E0-1B6A-2B263E65F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80264" y="5263415"/>
            <a:ext cx="317773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298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8">
          <p15:clr>
            <a:srgbClr val="FBAE40"/>
          </p15:clr>
        </p15:guide>
        <p15:guide id="2" pos="2160">
          <p15:clr>
            <a:srgbClr val="FBAE40"/>
          </p15:clr>
        </p15:guide>
        <p15:guide id="3" pos="164">
          <p15:clr>
            <a:srgbClr val="FBAE40"/>
          </p15:clr>
        </p15:guide>
        <p15:guide id="4" pos="4156">
          <p15:clr>
            <a:srgbClr val="FBAE40"/>
          </p15:clr>
        </p15:guide>
        <p15:guide id="12" orient="horz" pos="5534">
          <p15:clr>
            <a:srgbClr val="FBAE40"/>
          </p15:clr>
        </p15:guide>
        <p15:guide id="13" orient="horz" pos="816">
          <p15:clr>
            <a:srgbClr val="FBAE40"/>
          </p15:clr>
        </p15:guide>
        <p15:guide id="14" orient="horz" pos="3833">
          <p15:clr>
            <a:srgbClr val="FBAE40"/>
          </p15:clr>
        </p15:guide>
        <p15:guide id="15" pos="159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86587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664" y="2348092"/>
            <a:ext cx="5394685" cy="2438417"/>
          </a:xfrm>
        </p:spPr>
        <p:txBody>
          <a:bodyPr anchor="b"/>
          <a:lstStyle>
            <a:lvl1pPr algn="ct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664" y="4786506"/>
            <a:ext cx="5394685" cy="2009405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859632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011" y="2309932"/>
            <a:ext cx="2846530" cy="54116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9127" y="2309934"/>
            <a:ext cx="2848874" cy="541166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56781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09" y="2360432"/>
            <a:ext cx="2840567" cy="5483937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434" y="2360432"/>
            <a:ext cx="2840567" cy="54839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803" y="2447005"/>
            <a:ext cx="2742944" cy="72651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803" y="3173518"/>
            <a:ext cx="2742944" cy="4548084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40919" y="2447007"/>
            <a:ext cx="2753624" cy="726511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40919" y="3173518"/>
            <a:ext cx="2753624" cy="4548084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7830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6933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293318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1" y="812800"/>
            <a:ext cx="2085125" cy="242922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294" y="812800"/>
            <a:ext cx="3606707" cy="69088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1" y="3242024"/>
            <a:ext cx="2085125" cy="44795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79799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740" y="813231"/>
            <a:ext cx="2571110" cy="69406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0" y="813231"/>
            <a:ext cx="2943507" cy="2439117"/>
          </a:xfrm>
        </p:spPr>
        <p:txBody>
          <a:bodyPr anchor="b">
            <a:no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32547" y="991986"/>
            <a:ext cx="2374031" cy="6550429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10" y="3252348"/>
            <a:ext cx="2943507" cy="450151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718116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100000">
              <a:schemeClr val="accent3"/>
            </a:gs>
            <a:gs pos="89000">
              <a:schemeClr val="accent2">
                <a:lumMod val="60000"/>
                <a:lumOff val="40000"/>
              </a:schemeClr>
            </a:gs>
            <a:gs pos="17000">
              <a:schemeClr val="accent2">
                <a:lumMod val="60000"/>
                <a:lumOff val="40000"/>
              </a:schemeClr>
            </a:gs>
            <a:gs pos="47000">
              <a:schemeClr val="accent2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009" y="812800"/>
            <a:ext cx="5823992" cy="1293933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009" y="2309934"/>
            <a:ext cx="5823992" cy="5411668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9289" y="7844369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011" y="7844369"/>
            <a:ext cx="375348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14132" y="7844369"/>
            <a:ext cx="42386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075BE66-B004-4B62-93B5-6C3A07EE5D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2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540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"/>
        <a:defRPr sz="13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769500" indent="-16200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2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039500" indent="-16200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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255500" indent="-16200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1510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18013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09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2329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2"/>
        </a:buClr>
        <a:buSzPct val="70000"/>
        <a:buFont typeface="Wingdings 2" charset="2"/>
        <a:buChar char=""/>
        <a:defRPr sz="105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ar.realtor/sites/default/files/documents/2021-home-buyers-and-sellers-generational-trends-03-16-2021.pdf" TargetMode="External"/><Relationship Id="rId13" Type="http://schemas.openxmlformats.org/officeDocument/2006/relationships/image" Target="../media/image13.svg"/><Relationship Id="rId3" Type="http://schemas.openxmlformats.org/officeDocument/2006/relationships/hyperlink" Target="https://data.census.gov/profile/Lake_Stevens_city,_Washington?g=160XX00US5337900" TargetMode="External"/><Relationship Id="rId7" Type="http://schemas.openxmlformats.org/officeDocument/2006/relationships/hyperlink" Target="https://www.niche.com/k12/search/best-school-districts/c/snohomish-county-wa/?msockid=190005bd26ec69333bb9103727c16801" TargetMode="External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app.powerbigov.us/view?r=eyJrIjoiMzMyMDczNGQtN2Y2OS00ZWIzLWE4MWItZTQyNzg0MDE4NWRmIiwidCI6IjZiZDQ1NmFhLWJjMDctNDIxOC04OTdjLTRkMGE2YTUwM2VlMiJ9" TargetMode="External"/><Relationship Id="rId11" Type="http://schemas.openxmlformats.org/officeDocument/2006/relationships/image" Target="../media/image11.svg"/><Relationship Id="rId5" Type="http://schemas.openxmlformats.org/officeDocument/2006/relationships/hyperlink" Target="https://psrc-psregcncl.hub.arcgis.com/" TargetMode="External"/><Relationship Id="rId10" Type="http://schemas.openxmlformats.org/officeDocument/2006/relationships/image" Target="../media/image10.png"/><Relationship Id="rId4" Type="http://schemas.openxmlformats.org/officeDocument/2006/relationships/hyperlink" Target="https://ofm.wa.gov/sites/default/files/public/dataresearch/pop/april1/ofm_april1_population_final.pdf" TargetMode="External"/><Relationship Id="rId9" Type="http://schemas.openxmlformats.org/officeDocument/2006/relationships/hyperlink" Target="https://www.bing.com/homes/average-rental-housing-cost-in-Lake-Stevens-WA-in-2025?filters=tsource%3a" TargetMode="External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 Placeholder 165">
            <a:extLst>
              <a:ext uri="{FF2B5EF4-FFF2-40B4-BE49-F238E27FC236}">
                <a16:creationId xmlns:a16="http://schemas.microsoft.com/office/drawing/2014/main" id="{5E95C73C-CCB6-14AB-CACC-5A68F2F0A9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1011" y="358291"/>
            <a:ext cx="4326995" cy="368018"/>
          </a:xfrm>
        </p:spPr>
        <p:txBody>
          <a:bodyPr/>
          <a:lstStyle/>
          <a:p>
            <a:pPr lvl="0"/>
            <a:r>
              <a:rPr lang="en-US" sz="2000" noProof="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Lake Stevens by the numbers</a:t>
            </a:r>
          </a:p>
        </p:txBody>
      </p:sp>
      <p:sp>
        <p:nvSpPr>
          <p:cNvPr id="167" name="Text Placeholder 166">
            <a:extLst>
              <a:ext uri="{FF2B5EF4-FFF2-40B4-BE49-F238E27FC236}">
                <a16:creationId xmlns:a16="http://schemas.microsoft.com/office/drawing/2014/main" id="{EAD49C53-D4BD-BFA1-B89A-64BAB81E8B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1359" y="816701"/>
            <a:ext cx="6115282" cy="1183019"/>
          </a:xfrm>
          <a:solidFill>
            <a:srgbClr val="9FBCF7"/>
          </a:solidFill>
        </p:spPr>
        <p:txBody>
          <a:bodyPr anchor="ctr"/>
          <a:lstStyle/>
          <a:p>
            <a:pPr lvl="0" algn="just"/>
            <a:r>
              <a:rPr lang="en-US" sz="120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Lake Stevens is a vibrant city east of the I-5 corridor.  The city is known for its natural beauty.  Lake Stevens blends suburban living with easy access to urban amenities. </a:t>
            </a:r>
          </a:p>
          <a:p>
            <a:pPr lvl="0" algn="just"/>
            <a:r>
              <a:rPr lang="en-US" sz="120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city has a rich </a:t>
            </a:r>
            <a:r>
              <a:rPr lang="en-US" sz="120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history – it was settled </a:t>
            </a:r>
            <a:r>
              <a:rPr lang="en-US" sz="120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1886 and incorporated in 1960. Lake Stevens has grown into a thriving community with a strong sense of identity and pride.</a:t>
            </a:r>
          </a:p>
        </p:txBody>
      </p:sp>
      <p:sp>
        <p:nvSpPr>
          <p:cNvPr id="168" name="Text Placeholder 167">
            <a:extLst>
              <a:ext uri="{FF2B5EF4-FFF2-40B4-BE49-F238E27FC236}">
                <a16:creationId xmlns:a16="http://schemas.microsoft.com/office/drawing/2014/main" id="{0B376728-5C8E-4134-C5CE-D57ED3E1F9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225" y="3950730"/>
            <a:ext cx="2248416" cy="368018"/>
          </a:xfrm>
        </p:spPr>
        <p:txBody>
          <a:bodyPr>
            <a:noAutofit/>
          </a:bodyPr>
          <a:lstStyle/>
          <a:p>
            <a:pPr lvl="0"/>
            <a:r>
              <a:rPr lang="en-US" sz="2000" noProof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 - 2024</a:t>
            </a:r>
          </a:p>
        </p:txBody>
      </p:sp>
      <p:sp>
        <p:nvSpPr>
          <p:cNvPr id="319" name="Text Placeholder 318">
            <a:extLst>
              <a:ext uri="{FF2B5EF4-FFF2-40B4-BE49-F238E27FC236}">
                <a16:creationId xmlns:a16="http://schemas.microsoft.com/office/drawing/2014/main" id="{1530F77B-5E48-02FE-E766-6083B717816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 bwMode="white">
          <a:xfrm>
            <a:off x="331011" y="6652079"/>
            <a:ext cx="3333637" cy="1995691"/>
          </a:xfrm>
          <a:solidFill>
            <a:srgbClr val="9FBCF7"/>
          </a:solidFill>
        </p:spPr>
        <p:txBody>
          <a:bodyPr anchor="ctr"/>
          <a:lstStyle/>
          <a:p>
            <a:pPr marL="231775" indent="-177800" algn="l">
              <a:spcBef>
                <a:spcPts val="600"/>
              </a:spcBef>
              <a:spcAft>
                <a:spcPts val="600"/>
              </a:spcAft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14,704 – TOTAL HOUSING UNITS</a:t>
            </a:r>
          </a:p>
          <a:p>
            <a:pPr marL="231775" indent="-177800" algn="l">
              <a:spcBef>
                <a:spcPts val="600"/>
              </a:spcBef>
              <a:spcAft>
                <a:spcPts val="600"/>
              </a:spcAft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HOME OWNERSHIP RATE – 75.3% </a:t>
            </a:r>
          </a:p>
          <a:p>
            <a:pPr marL="231775" indent="-177800" algn="l">
              <a:spcBef>
                <a:spcPts val="600"/>
              </a:spcBef>
              <a:spcAft>
                <a:spcPts val="600"/>
              </a:spcAft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AVERAGE SALES PRICE – $720,907</a:t>
            </a:r>
          </a:p>
          <a:p>
            <a:pPr marL="231775" indent="-177800" algn="l">
              <a:spcBef>
                <a:spcPts val="600"/>
              </a:spcBef>
              <a:spcAft>
                <a:spcPts val="600"/>
              </a:spcAft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AVERAGE RENT – $1,720</a:t>
            </a:r>
          </a:p>
        </p:txBody>
      </p:sp>
      <p:pic>
        <p:nvPicPr>
          <p:cNvPr id="1174" name="Picture Placeholder 1173" descr="Arrow">
            <a:extLst>
              <a:ext uri="{FF2B5EF4-FFF2-40B4-BE49-F238E27FC236}">
                <a16:creationId xmlns:a16="http://schemas.microsoft.com/office/drawing/2014/main" id="{D7C7CCE2-F04E-F8DE-39C0-DC9604A13A08}"/>
              </a:ext>
            </a:extLst>
          </p:cNvPr>
          <p:cNvPicPr>
            <a:picLocks noGrp="1" noChangeAspect="1"/>
          </p:cNvPicPr>
          <p:nvPr>
            <p:ph type="pic" sz="quarter" idx="42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685" r="685"/>
          <a:stretch/>
        </p:blipFill>
        <p:spPr/>
      </p:pic>
      <p:sp>
        <p:nvSpPr>
          <p:cNvPr id="170" name="Text Placeholder 169">
            <a:extLst>
              <a:ext uri="{FF2B5EF4-FFF2-40B4-BE49-F238E27FC236}">
                <a16:creationId xmlns:a16="http://schemas.microsoft.com/office/drawing/2014/main" id="{758ECC16-7066-CF55-67A2-A355B5DFD3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38277" y="4338675"/>
            <a:ext cx="2770218" cy="799324"/>
          </a:xfrm>
        </p:spPr>
        <p:txBody>
          <a:bodyPr>
            <a:normAutofit/>
          </a:bodyPr>
          <a:lstStyle/>
          <a:p>
            <a:pPr lvl="0"/>
            <a:r>
              <a:rPr lang="en-US" sz="2000" noProof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Employment </a:t>
            </a:r>
          </a:p>
        </p:txBody>
      </p:sp>
      <p:sp>
        <p:nvSpPr>
          <p:cNvPr id="171" name="Text Placeholder 170">
            <a:extLst>
              <a:ext uri="{FF2B5EF4-FFF2-40B4-BE49-F238E27FC236}">
                <a16:creationId xmlns:a16="http://schemas.microsoft.com/office/drawing/2014/main" id="{AD0F2DF8-2E8A-EB10-B4D3-247543A04C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30033" y="5453173"/>
            <a:ext cx="1283503" cy="1048395"/>
          </a:xfrm>
        </p:spPr>
        <p:txBody>
          <a:bodyPr>
            <a:noAutofit/>
          </a:bodyPr>
          <a:lstStyle/>
          <a:p>
            <a:pPr lvl="0"/>
            <a:r>
              <a:rPr lang="en-US" sz="1200" noProof="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Median Household Income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$118,290 - 2023</a:t>
            </a:r>
          </a:p>
        </p:txBody>
      </p:sp>
      <p:sp>
        <p:nvSpPr>
          <p:cNvPr id="6" name="Text Placeholder 165">
            <a:extLst>
              <a:ext uri="{FF2B5EF4-FFF2-40B4-BE49-F238E27FC236}">
                <a16:creationId xmlns:a16="http://schemas.microsoft.com/office/drawing/2014/main" id="{C1656A3A-04EE-27D9-211E-6FCF8269762C}"/>
              </a:ext>
            </a:extLst>
          </p:cNvPr>
          <p:cNvSpPr txBox="1">
            <a:spLocks/>
          </p:cNvSpPr>
          <p:nvPr/>
        </p:nvSpPr>
        <p:spPr>
          <a:xfrm>
            <a:off x="371359" y="2064637"/>
            <a:ext cx="5866390" cy="170501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Population</a:t>
            </a:r>
          </a:p>
          <a:p>
            <a:pPr marL="393700" indent="-285750">
              <a:spcBef>
                <a:spcPts val="0"/>
              </a:spcBef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350" b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2025 Population – 42,180 residents</a:t>
            </a:r>
          </a:p>
          <a:p>
            <a:pPr marL="682625" lvl="2" indent="-285750" defTabSz="254000">
              <a:buClr>
                <a:srgbClr val="1B1464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80% increase between 2010 and 2024</a:t>
            </a:r>
            <a:endParaRPr lang="en-US" b="0" dirty="0">
              <a:solidFill>
                <a:srgbClr val="1B1464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93700" indent="-285750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350" b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Median Age – 34.8 years</a:t>
            </a:r>
          </a:p>
          <a:p>
            <a:pPr marL="393700" indent="-285750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</a:pPr>
            <a:r>
              <a:rPr lang="en-US" sz="1350" b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Over 68% of residents are under 45</a:t>
            </a:r>
          </a:p>
        </p:txBody>
      </p:sp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1C6AE811-FC8B-3D75-AD86-F4DFE91E38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25" y="4422140"/>
            <a:ext cx="2125202" cy="1856572"/>
          </a:xfrm>
          <a:prstGeom prst="rect">
            <a:avLst/>
          </a:prstGeom>
        </p:spPr>
      </p:pic>
      <p:sp>
        <p:nvSpPr>
          <p:cNvPr id="22" name="Text Placeholder 170">
            <a:extLst>
              <a:ext uri="{FF2B5EF4-FFF2-40B4-BE49-F238E27FC236}">
                <a16:creationId xmlns:a16="http://schemas.microsoft.com/office/drawing/2014/main" id="{7A776EF3-B934-6594-B843-46DF3BFAE43F}"/>
              </a:ext>
            </a:extLst>
          </p:cNvPr>
          <p:cNvSpPr txBox="1">
            <a:spLocks/>
          </p:cNvSpPr>
          <p:nvPr/>
        </p:nvSpPr>
        <p:spPr>
          <a:xfrm>
            <a:off x="5403100" y="5443864"/>
            <a:ext cx="1283503" cy="104839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3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Jobs Number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6,800 - 2023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110% increase 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since 2009</a:t>
            </a:r>
          </a:p>
        </p:txBody>
      </p:sp>
      <p:sp>
        <p:nvSpPr>
          <p:cNvPr id="25" name="Text Placeholder 170">
            <a:extLst>
              <a:ext uri="{FF2B5EF4-FFF2-40B4-BE49-F238E27FC236}">
                <a16:creationId xmlns:a16="http://schemas.microsoft.com/office/drawing/2014/main" id="{03BC4B67-9866-A42D-3A3D-F9BBCFB82963}"/>
              </a:ext>
            </a:extLst>
          </p:cNvPr>
          <p:cNvSpPr txBox="1">
            <a:spLocks/>
          </p:cNvSpPr>
          <p:nvPr/>
        </p:nvSpPr>
        <p:spPr>
          <a:xfrm>
            <a:off x="3856639" y="6652079"/>
            <a:ext cx="2933494" cy="2319141"/>
          </a:xfrm>
          <a:prstGeom prst="rect">
            <a:avLst/>
          </a:prstGeom>
          <a:solidFill>
            <a:srgbClr val="9FBCF7"/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3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Industry Types</a:t>
            </a:r>
          </a:p>
          <a:p>
            <a:pPr marL="228600" indent="-165100" algn="l">
              <a:buClr>
                <a:schemeClr val="bg1"/>
              </a:buClr>
              <a:buSzPct val="100000"/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n-US" sz="1200" b="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Most residents work in management, business, office, and STEM fields</a:t>
            </a:r>
          </a:p>
          <a:p>
            <a:pPr marL="228600" indent="-165100" algn="l">
              <a:buClr>
                <a:schemeClr val="bg1"/>
              </a:buClr>
              <a:buSzPct val="100000"/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n-US" sz="12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Lake Stevens School District is the largest employer</a:t>
            </a:r>
          </a:p>
          <a:p>
            <a:pPr marL="228600" indent="-165100" algn="l">
              <a:buClr>
                <a:schemeClr val="bg1"/>
              </a:buClr>
              <a:buSzPct val="100000"/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n-US" sz="1200" b="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Growth Sectors 2013 to 2023 –Warehouse, Transportation and Utilities, Residential Construction, and Services sectors</a:t>
            </a:r>
          </a:p>
        </p:txBody>
      </p:sp>
      <p:pic>
        <p:nvPicPr>
          <p:cNvPr id="2" name="Picture 1" descr="Logo, company name&#10;&#10;AI-generated content may be incorrect.">
            <a:extLst>
              <a:ext uri="{FF2B5EF4-FFF2-40B4-BE49-F238E27FC236}">
                <a16:creationId xmlns:a16="http://schemas.microsoft.com/office/drawing/2014/main" id="{60F95D63-B1C4-02EE-7B07-32584AF737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0397" y="274044"/>
            <a:ext cx="785977" cy="51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295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4216E-868E-1B52-50E5-9F37C4DAA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 Placeholder 165">
            <a:extLst>
              <a:ext uri="{FF2B5EF4-FFF2-40B4-BE49-F238E27FC236}">
                <a16:creationId xmlns:a16="http://schemas.microsoft.com/office/drawing/2014/main" id="{342F7A2F-A88C-3DB4-B5ED-B18D5E56F1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3524" y="316279"/>
            <a:ext cx="4326995" cy="368018"/>
          </a:xfrm>
        </p:spPr>
        <p:txBody>
          <a:bodyPr/>
          <a:lstStyle/>
          <a:p>
            <a:pPr lvl="0"/>
            <a:r>
              <a:rPr lang="en-US" sz="2000" noProof="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Lake Stevens by the numbers</a:t>
            </a:r>
          </a:p>
        </p:txBody>
      </p:sp>
      <p:sp>
        <p:nvSpPr>
          <p:cNvPr id="170" name="Text Placeholder 169">
            <a:extLst>
              <a:ext uri="{FF2B5EF4-FFF2-40B4-BE49-F238E27FC236}">
                <a16:creationId xmlns:a16="http://schemas.microsoft.com/office/drawing/2014/main" id="{3821A685-6EF7-0F71-5061-6CDE7111EE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34723" y="7866902"/>
            <a:ext cx="2615679" cy="1048396"/>
          </a:xfrm>
          <a:solidFill>
            <a:srgbClr val="9FBCF7"/>
          </a:solidFill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Approximately 62% of property taxes support local &amp; statewide school levies </a:t>
            </a:r>
          </a:p>
        </p:txBody>
      </p:sp>
      <p:sp>
        <p:nvSpPr>
          <p:cNvPr id="171" name="Text Placeholder 170">
            <a:extLst>
              <a:ext uri="{FF2B5EF4-FFF2-40B4-BE49-F238E27FC236}">
                <a16:creationId xmlns:a16="http://schemas.microsoft.com/office/drawing/2014/main" id="{E1C8EA79-CD31-7183-F138-A071B9C9F3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93779" y="6700501"/>
            <a:ext cx="1283503" cy="1048395"/>
          </a:xfrm>
        </p:spPr>
        <p:txBody>
          <a:bodyPr>
            <a:noAutofit/>
          </a:bodyPr>
          <a:lstStyle/>
          <a:p>
            <a:pPr lvl="0"/>
            <a:r>
              <a:rPr lang="en-US" sz="1200" noProof="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Sales Tax</a:t>
            </a:r>
          </a:p>
          <a:p>
            <a:pPr lvl="0"/>
            <a:r>
              <a:rPr lang="en-US" sz="1200" noProof="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Rate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9.3 %</a:t>
            </a:r>
          </a:p>
        </p:txBody>
      </p:sp>
      <p:sp>
        <p:nvSpPr>
          <p:cNvPr id="167" name="Text Placeholder 166">
            <a:extLst>
              <a:ext uri="{FF2B5EF4-FFF2-40B4-BE49-F238E27FC236}">
                <a16:creationId xmlns:a16="http://schemas.microsoft.com/office/drawing/2014/main" id="{8D43B205-F644-0E7F-D65F-F0F51278B9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3524" y="782964"/>
            <a:ext cx="6110952" cy="1316141"/>
          </a:xfrm>
          <a:solidFill>
            <a:srgbClr val="9FBCF7"/>
          </a:solidFill>
        </p:spPr>
        <p:txBody>
          <a:bodyPr anchor="t"/>
          <a:lstStyle/>
          <a:p>
            <a:pPr lvl="0"/>
            <a:r>
              <a:rPr lang="en-US" sz="125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According to niche.com, </a:t>
            </a:r>
            <a:r>
              <a:rPr lang="en-US" sz="1250" b="1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Lake Stevens and Snohomish school districts</a:t>
            </a:r>
            <a:r>
              <a:rPr lang="en-US" sz="125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both serving the city, </a:t>
            </a:r>
            <a:r>
              <a:rPr lang="en-US" sz="1250" b="1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were ranked the two best districts in Snohomish County </a:t>
            </a:r>
          </a:p>
          <a:p>
            <a:pPr lvl="0"/>
            <a:r>
              <a:rPr lang="en-US" sz="1250" b="1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quality of the local school district adds value to homes</a:t>
            </a:r>
            <a:r>
              <a:rPr lang="en-US" sz="1250" noProof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according to the National Association of REALTORS®</a:t>
            </a:r>
          </a:p>
        </p:txBody>
      </p:sp>
      <p:sp>
        <p:nvSpPr>
          <p:cNvPr id="6" name="Text Placeholder 165">
            <a:extLst>
              <a:ext uri="{FF2B5EF4-FFF2-40B4-BE49-F238E27FC236}">
                <a16:creationId xmlns:a16="http://schemas.microsoft.com/office/drawing/2014/main" id="{0ECCB0E0-1B26-1BD7-5EA5-5BB1E858B538}"/>
              </a:ext>
            </a:extLst>
          </p:cNvPr>
          <p:cNvSpPr txBox="1">
            <a:spLocks/>
          </p:cNvSpPr>
          <p:nvPr/>
        </p:nvSpPr>
        <p:spPr>
          <a:xfrm>
            <a:off x="334711" y="2152969"/>
            <a:ext cx="3882448" cy="150142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Education levels</a:t>
            </a:r>
          </a:p>
          <a:p>
            <a:pPr marL="287338" indent="-179388">
              <a:buClr>
                <a:schemeClr val="bg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" b="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PERCENTAGE OF RESIDENTS 25 OR OLDER WHO HAVE GRADUATED HIGH SCHOOL EXCEEDS THE STATE AVERAGE.</a:t>
            </a:r>
          </a:p>
          <a:p>
            <a:pPr marL="287338" indent="-179388">
              <a:buClr>
                <a:schemeClr val="bg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" b="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PERCENTAGE OF RESIDENTS WITH A BACHELOR'S DEGREE OR HIGHER IS 33.6%</a:t>
            </a:r>
          </a:p>
        </p:txBody>
      </p:sp>
      <p:sp>
        <p:nvSpPr>
          <p:cNvPr id="22" name="Text Placeholder 170">
            <a:extLst>
              <a:ext uri="{FF2B5EF4-FFF2-40B4-BE49-F238E27FC236}">
                <a16:creationId xmlns:a16="http://schemas.microsoft.com/office/drawing/2014/main" id="{1108046E-F591-5682-5AFE-52658044FD67}"/>
              </a:ext>
            </a:extLst>
          </p:cNvPr>
          <p:cNvSpPr txBox="1">
            <a:spLocks/>
          </p:cNvSpPr>
          <p:nvPr/>
        </p:nvSpPr>
        <p:spPr>
          <a:xfrm>
            <a:off x="5336304" y="6700501"/>
            <a:ext cx="1283503" cy="1048395"/>
          </a:xfrm>
          <a:prstGeom prst="rect">
            <a:avLst/>
          </a:prstGeom>
          <a:solidFill>
            <a:srgbClr val="FFFFFF"/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3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Property Tax Rate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70000"/>
              <a:buFont typeface="Wingdings 2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$1.60 per $1,000 assessed value</a:t>
            </a:r>
          </a:p>
        </p:txBody>
      </p:sp>
      <p:sp>
        <p:nvSpPr>
          <p:cNvPr id="25" name="Text Placeholder 170">
            <a:extLst>
              <a:ext uri="{FF2B5EF4-FFF2-40B4-BE49-F238E27FC236}">
                <a16:creationId xmlns:a16="http://schemas.microsoft.com/office/drawing/2014/main" id="{64B66B4C-6B91-F3F9-ACC7-0A37A2AF3645}"/>
              </a:ext>
            </a:extLst>
          </p:cNvPr>
          <p:cNvSpPr txBox="1">
            <a:spLocks/>
          </p:cNvSpPr>
          <p:nvPr/>
        </p:nvSpPr>
        <p:spPr>
          <a:xfrm>
            <a:off x="258825" y="6687804"/>
            <a:ext cx="3376507" cy="2334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3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09538" marR="0" algn="l">
              <a:buClr>
                <a:srgbClr val="1B1464"/>
              </a:buClr>
              <a:buSzPct val="110000"/>
              <a:tabLst>
                <a:tab pos="2971800" algn="ctr"/>
                <a:tab pos="5943600" algn="r"/>
              </a:tabLst>
            </a:pPr>
            <a:r>
              <a:rPr lang="en-US" sz="120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Sources:</a:t>
            </a:r>
            <a:endParaRPr lang="en-US" sz="1200" i="1" kern="100" cap="none" dirty="0">
              <a:solidFill>
                <a:srgbClr val="1B1464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ACS 2023 </a:t>
            </a:r>
            <a:r>
              <a:rPr lang="en-US" sz="1050" u="sng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5-yr Estimates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OFM 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City &amp; County Populations for 2024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Puget Sound Regional Council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Snohomish County 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Tax Assessor Records 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Niche 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2025 Best School Districts in Snohomish County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National Association of 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Realtors 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Buyers &amp; Sellers Generational Trends Report</a:t>
            </a: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463550" marR="0" indent="-231775" algn="l">
              <a:buClr>
                <a:srgbClr val="1B1464"/>
              </a:buClr>
              <a:buSzPct val="110000"/>
              <a:buFont typeface="Wingdings" panose="05000000000000000000" pitchFamily="2" charset="2"/>
              <a:buChar char="Ø"/>
              <a:tabLst>
                <a:tab pos="2971800" algn="ctr"/>
                <a:tab pos="5943600" algn="r"/>
              </a:tabLst>
            </a:pPr>
            <a:r>
              <a:rPr lang="en-US" sz="1050" kern="100" cap="none" dirty="0">
                <a:solidFill>
                  <a:srgbClr val="1655A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Zillow</a:t>
            </a:r>
            <a:endParaRPr lang="en-US" sz="1050" kern="100" cap="none" dirty="0">
              <a:solidFill>
                <a:srgbClr val="1655A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Graphic 6" descr="Schoolhouse with solid fill">
            <a:extLst>
              <a:ext uri="{FF2B5EF4-FFF2-40B4-BE49-F238E27FC236}">
                <a16:creationId xmlns:a16="http://schemas.microsoft.com/office/drawing/2014/main" id="{7C6348BE-A748-CDE8-4DE8-969C07D3CAE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879104" y="2609204"/>
            <a:ext cx="914400" cy="914400"/>
          </a:xfrm>
          <a:prstGeom prst="rect">
            <a:avLst/>
          </a:prstGeom>
        </p:spPr>
      </p:pic>
      <p:sp>
        <p:nvSpPr>
          <p:cNvPr id="15" name="Text Placeholder 170">
            <a:extLst>
              <a:ext uri="{FF2B5EF4-FFF2-40B4-BE49-F238E27FC236}">
                <a16:creationId xmlns:a16="http://schemas.microsoft.com/office/drawing/2014/main" id="{F3670EB3-E600-D451-BFFB-980735B3EAB6}"/>
              </a:ext>
            </a:extLst>
          </p:cNvPr>
          <p:cNvSpPr txBox="1">
            <a:spLocks/>
          </p:cNvSpPr>
          <p:nvPr/>
        </p:nvSpPr>
        <p:spPr>
          <a:xfrm>
            <a:off x="3900633" y="5489611"/>
            <a:ext cx="1283503" cy="1048396"/>
          </a:xfrm>
          <a:prstGeom prst="rect">
            <a:avLst/>
          </a:prstGeom>
          <a:solidFill>
            <a:schemeClr val="accent3"/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9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3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bg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Taxes</a:t>
            </a:r>
          </a:p>
        </p:txBody>
      </p:sp>
      <p:sp>
        <p:nvSpPr>
          <p:cNvPr id="16" name="Text Placeholder 169">
            <a:extLst>
              <a:ext uri="{FF2B5EF4-FFF2-40B4-BE49-F238E27FC236}">
                <a16:creationId xmlns:a16="http://schemas.microsoft.com/office/drawing/2014/main" id="{FBE637D1-BAC6-890F-077A-98BB7AC8236F}"/>
              </a:ext>
            </a:extLst>
          </p:cNvPr>
          <p:cNvSpPr txBox="1">
            <a:spLocks/>
          </p:cNvSpPr>
          <p:nvPr/>
        </p:nvSpPr>
        <p:spPr>
          <a:xfrm>
            <a:off x="396623" y="3924137"/>
            <a:ext cx="3263701" cy="2493920"/>
          </a:xfrm>
          <a:prstGeom prst="rect">
            <a:avLst/>
          </a:prstGeom>
          <a:solidFill>
            <a:srgbClr val="9FBCF7"/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0" rIns="91440" bIns="0" rtlCol="0" anchor="ctr">
            <a:noAutofit/>
          </a:bodyPr>
          <a:lstStyle>
            <a:lvl1pPr marL="0" indent="0" algn="ctr" defTabSz="3429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2400" b="1" kern="1200" cap="all" baseline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3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en-US" sz="1200" i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Lake Stevens is a thriving, Educated city that has seen an impressive INCREASE in population And Jobs since 2010 along with continual upgrades to city assets.  </a:t>
            </a:r>
          </a:p>
          <a:p>
            <a:pPr>
              <a:spcAft>
                <a:spcPts val="0"/>
              </a:spcAft>
            </a:pPr>
            <a:endParaRPr lang="en-US" sz="1200" i="0" dirty="0">
              <a:solidFill>
                <a:srgbClr val="1B1464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1200" i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city's natural beauty, rich history, local parks and schools make lake stevens an attractive community to call home or establish a business</a:t>
            </a:r>
            <a:endParaRPr lang="en-US" sz="1200" dirty="0">
              <a:solidFill>
                <a:srgbClr val="1B1464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8" name="Graphic 17" descr="Dollar with solid fill">
            <a:extLst>
              <a:ext uri="{FF2B5EF4-FFF2-40B4-BE49-F238E27FC236}">
                <a16:creationId xmlns:a16="http://schemas.microsoft.com/office/drawing/2014/main" id="{55776850-285B-371F-AAC8-51D4D817A1D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486358" y="5916601"/>
            <a:ext cx="348090" cy="348090"/>
          </a:xfrm>
          <a:prstGeom prst="rect">
            <a:avLst/>
          </a:prstGeom>
        </p:spPr>
      </p:pic>
      <p:pic>
        <p:nvPicPr>
          <p:cNvPr id="4" name="Picture 3" descr="Logo, company name&#10;&#10;AI-generated content may be incorrect.">
            <a:extLst>
              <a:ext uri="{FF2B5EF4-FFF2-40B4-BE49-F238E27FC236}">
                <a16:creationId xmlns:a16="http://schemas.microsoft.com/office/drawing/2014/main" id="{580A431E-1E44-A712-1F55-E89E7DF92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43315" y="235623"/>
            <a:ext cx="785977" cy="516296"/>
          </a:xfrm>
          <a:prstGeom prst="rect">
            <a:avLst/>
          </a:prstGeom>
        </p:spPr>
      </p:pic>
      <p:sp>
        <p:nvSpPr>
          <p:cNvPr id="2" name="Text Placeholder 318">
            <a:extLst>
              <a:ext uri="{FF2B5EF4-FFF2-40B4-BE49-F238E27FC236}">
                <a16:creationId xmlns:a16="http://schemas.microsoft.com/office/drawing/2014/main" id="{76714B5E-B45F-AAF1-FA18-A6D53E5ABBFE}"/>
              </a:ext>
            </a:extLst>
          </p:cNvPr>
          <p:cNvSpPr txBox="1">
            <a:spLocks/>
          </p:cNvSpPr>
          <p:nvPr/>
        </p:nvSpPr>
        <p:spPr bwMode="white">
          <a:xfrm>
            <a:off x="3973289" y="4305409"/>
            <a:ext cx="2726027" cy="914400"/>
          </a:xfrm>
          <a:prstGeom prst="rect">
            <a:avLst/>
          </a:prstGeom>
          <a:solidFill>
            <a:srgbClr val="FFFFFF"/>
          </a:solidFill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45720" tIns="45720" rIns="0" bIns="0" rtlCol="0" anchor="ctr">
            <a:noAutofit/>
          </a:bodyPr>
          <a:lstStyle>
            <a:lvl1pPr marL="0" indent="0" algn="r" defTabSz="3429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3600" b="1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None/>
              <a:defRPr sz="12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bg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5109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8013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0917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2329650" indent="-171450" algn="l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05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53975" algn="ctr">
              <a:lnSpc>
                <a:spcPct val="100000"/>
              </a:lnSpc>
              <a:spcAft>
                <a:spcPts val="0"/>
              </a:spcAft>
              <a:buClr>
                <a:srgbClr val="1B1464"/>
              </a:buClr>
              <a:buSzPct val="110000"/>
            </a:pPr>
            <a:r>
              <a:rPr lang="en-US" sz="120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RACE AND ETHNICITY</a:t>
            </a:r>
          </a:p>
          <a:p>
            <a:pPr marL="53975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B1464"/>
              </a:buClr>
              <a:buSzPct val="110000"/>
            </a:pPr>
            <a:r>
              <a:rPr lang="en-US" sz="1100" b="0" dirty="0">
                <a:solidFill>
                  <a:srgbClr val="1B1464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Nearly 85% of the population is White, followed by 9% Hispanic/Latino, 5% Asian &amp; 2% African American</a:t>
            </a:r>
          </a:p>
        </p:txBody>
      </p:sp>
    </p:spTree>
    <p:extLst>
      <p:ext uri="{BB962C8B-B14F-4D97-AF65-F5344CB8AC3E}">
        <p14:creationId xmlns:p14="http://schemas.microsoft.com/office/powerpoint/2010/main" val="2971981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71C58AA-11F6-47A2-AE9A-D75939E789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6EF6D2-118B-4FDD-9E47-05004D4F6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C4EB61-9E4F-4008-9936-6909BED13D9D}">
  <ds:schemaRefs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230e9df3-be65-4c73-a93b-d1236ebd677e"/>
    <ds:schemaRef ds:uri="16c05727-aa75-4e4a-9b5f-8a80a1165891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>
  <clbl:label id="{c7243e29-e897-47ce-8043-54eeb9907be5}" enabled="0" method="" siteId="{c7243e29-e897-47ce-8043-54eeb9907b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430</TotalTime>
  <Words>420</Words>
  <Application>Microsoft Office PowerPoint</Application>
  <PresentationFormat>On-screen Show (4:3)</PresentationFormat>
  <Paragraphs>52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Narrow</vt:lpstr>
      <vt:lpstr>Calibri</vt:lpstr>
      <vt:lpstr>Calisto MT</vt:lpstr>
      <vt:lpstr>Courier New</vt:lpstr>
      <vt:lpstr>Open sans</vt:lpstr>
      <vt:lpstr>Source Sans Pro</vt:lpstr>
      <vt:lpstr>Wingdings</vt:lpstr>
      <vt:lpstr>Wingdings 2</vt:lpstr>
      <vt:lpstr>Slate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Russell Wright</dc:creator>
  <cp:lastModifiedBy>Kelly Chelin</cp:lastModifiedBy>
  <cp:revision>4</cp:revision>
  <cp:lastPrinted>2025-05-08T18:41:13Z</cp:lastPrinted>
  <dcterms:created xsi:type="dcterms:W3CDTF">2023-07-20T10:43:57Z</dcterms:created>
  <dcterms:modified xsi:type="dcterms:W3CDTF">2025-08-12T22:56:59Z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